
<file path=[Content_Types].xml><?xml version="1.0" encoding="utf-8"?>
<Types xmlns="http://schemas.openxmlformats.org/package/2006/content-types">
  <Default Extension="bin" ContentType="application/vnd.openxmlformats-officedocument.oleObject"/>
  <Default Extension="jfif" ContentType="image/jpeg"/>
  <Default Extension="jpeg" ContentType="image/jpeg"/>
  <Default Extension="jp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66" r:id="rId5"/>
    <p:sldId id="268" r:id="rId6"/>
    <p:sldId id="257" r:id="rId7"/>
    <p:sldId id="269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97" autoAdjust="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922A8B2-3DF1-4687-9B24-D72CA4064196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A95AB33-FDED-42FB-BC2C-CF65D390CCCC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6804081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560CA2-4614-41A2-B6D0-7CA45B59CBE5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3BEC92D-C8E2-4A8F-BF2D-75109D630128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048195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3BEC92D-C8E2-4A8F-BF2D-75109D630128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87541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3BEC92D-C8E2-4A8F-BF2D-75109D630128}" type="slidenum">
              <a:rPr lang="ru-RU" noProof="1" dirty="0" smtClean="0"/>
              <a:t>3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545204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569FF07-BB05-4114-B1E3-7C3B6DE8DE8F}" type="datetime1">
              <a:rPr lang="ru-RU" noProof="1" dirty="0" smtClean="0"/>
              <a:t>02.02.2021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E3AA5E-BD7D-4013-89D6-C97B955389BE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5AA3EF-F244-4B65-AFCF-CCF424363F5C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marL="0">
              <a:defRPr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916876-D372-4A89-8672-BAC77BAB710B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113E31D-E2AB-40D1-8B51-AFA5AFEF393A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97280" y="4453128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B3804B-8DB7-4E1C-AC30-6BB19C9A7B16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097279" y="1845734"/>
            <a:ext cx="4937760" cy="402336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217920" y="1845735"/>
            <a:ext cx="4937760" cy="402336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B5E05E-07CB-445E-B6DA-95D22C96C828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097280" y="1846052"/>
            <a:ext cx="4937760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097280" y="2582334"/>
            <a:ext cx="4937760" cy="337820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217920" y="1846052"/>
            <a:ext cx="4937760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217920" y="2582334"/>
            <a:ext cx="4937760" cy="337820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344988-1C63-485B-9B8A-8D49EE1D3199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A9FF145-BDDE-4626-AC68-931FAD4FDABA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Прямоугольник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2FA4C1-5DC8-45E8-AF33-8AB554A0AE2B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rtlCol="0"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800600" y="731520"/>
            <a:ext cx="6492240" cy="525780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2926080"/>
            <a:ext cx="3200400" cy="3379124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EA1C7E1D-3C75-4DAD-91BF-DB739C2481AD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5122BC-DC8B-4169-8E49-F72299D65947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 rtl="0"/>
            <a:fld id="{8EBB86F1-A8C2-4E8C-A650-28D4B86DA54A}" type="datetime1">
              <a:rPr lang="ru-RU" noProof="1" smtClean="0"/>
              <a:t>02.02.2021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rtl="0"/>
            <a:fld id="{4FAB73BC-B049-4115-A692-8D63A059BFB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76D919A-FC3E-4B4E-BAF0-ED6CFB8DC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5197" y="5384409"/>
            <a:ext cx="10058400" cy="822960"/>
          </a:xfrm>
        </p:spPr>
        <p:txBody>
          <a:bodyPr rtlCol="0">
            <a:normAutofit fontScale="90000"/>
          </a:bodyPr>
          <a:lstStyle/>
          <a:p>
            <a:r>
              <a:rPr lang="ru-RU" sz="4800" noProof="1">
                <a:solidFill>
                  <a:srgbClr val="FFFFFF"/>
                </a:solidFill>
              </a:rPr>
              <a:t>Международная практика</a:t>
            </a:r>
            <a:br>
              <a:rPr lang="ru-RU" sz="4800" noProof="1">
                <a:solidFill>
                  <a:srgbClr val="FFFFFF"/>
                </a:solidFill>
              </a:rPr>
            </a:br>
            <a:r>
              <a:rPr lang="ru-RU" sz="4800" noProof="1">
                <a:solidFill>
                  <a:srgbClr val="FFFFFF"/>
                </a:solidFill>
              </a:rPr>
              <a:t>коллективно-договорных отношений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5212" y="6207369"/>
            <a:ext cx="10058400" cy="543513"/>
          </a:xfrm>
        </p:spPr>
        <p:txBody>
          <a:bodyPr rtlCol="0">
            <a:normAutofit/>
          </a:bodyPr>
          <a:lstStyle/>
          <a:p>
            <a:pPr rtl="0"/>
            <a:r>
              <a:rPr lang="ru-RU" sz="1500" noProof="1">
                <a:solidFill>
                  <a:srgbClr val="FFFFFF"/>
                </a:solidFill>
              </a:rPr>
              <a:t>Мария Курзина, Международный союз пищевиков </a:t>
            </a:r>
            <a:r>
              <a:rPr lang="en-US" sz="1500" noProof="1">
                <a:solidFill>
                  <a:srgbClr val="FFFFFF"/>
                </a:solidFill>
              </a:rPr>
              <a:t>IUF</a:t>
            </a:r>
            <a:endParaRPr lang="ru-RU" sz="1500" noProof="1">
              <a:solidFill>
                <a:srgbClr val="FFFFFF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F66ACBD-1C82-4782-AA7C-05504DD7D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" name="Рисунок 5" descr="Изображение выглядит как текст, внутренний, ноутбук,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F364D64E-ADA3-4A50-9B99-ED7A03F34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1915"/>
            <a:ext cx="12217007" cy="39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1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86E9FC2-7022-43C0-AD7A-72D77111CDA0}"/>
              </a:ext>
            </a:extLst>
          </p:cNvPr>
          <p:cNvSpPr/>
          <p:nvPr/>
        </p:nvSpPr>
        <p:spPr>
          <a:xfrm>
            <a:off x="9961685" y="61546"/>
            <a:ext cx="2013438" cy="27256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99F9F1-C81A-4D9E-B968-5D3D706A7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/>
                </a:solidFill>
              </a:rPr>
              <a:t>Коллективные переговоры –</a:t>
            </a:r>
            <a:br>
              <a:rPr lang="ru-RU" b="1" dirty="0">
                <a:solidFill>
                  <a:schemeClr val="accent1"/>
                </a:solidFill>
              </a:rPr>
            </a:br>
            <a:r>
              <a:rPr lang="ru-RU" b="1" dirty="0">
                <a:solidFill>
                  <a:schemeClr val="accent1"/>
                </a:solidFill>
              </a:rPr>
              <a:t>фундаментальное право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F6EF31-C3A2-4A42-814D-694C297BA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9715" y="1845733"/>
            <a:ext cx="8654198" cy="4467143"/>
          </a:xfrm>
        </p:spPr>
        <p:txBody>
          <a:bodyPr>
            <a:normAutofit/>
          </a:bodyPr>
          <a:lstStyle/>
          <a:p>
            <a:pPr marL="0" indent="0" rtl="0">
              <a:buNone/>
            </a:pPr>
            <a:r>
              <a:rPr lang="ru-RU" noProof="1"/>
              <a:t>Это заложено в </a:t>
            </a:r>
            <a:r>
              <a:rPr lang="ru-RU" b="1" noProof="1">
                <a:solidFill>
                  <a:schemeClr val="accent2"/>
                </a:solidFill>
              </a:rPr>
              <a:t>Уставе МОТ</a:t>
            </a:r>
            <a:r>
              <a:rPr lang="ru-RU" noProof="1"/>
              <a:t> и подтверждено в </a:t>
            </a:r>
            <a:r>
              <a:rPr lang="ru-RU" b="1" noProof="1">
                <a:solidFill>
                  <a:schemeClr val="accent2"/>
                </a:solidFill>
              </a:rPr>
              <a:t>Филадельфийской Декларации МОТ 1998 года об основополагающих принципах и правах в сфере труда. </a:t>
            </a:r>
          </a:p>
          <a:p>
            <a:pPr marL="0" indent="0" rtl="0">
              <a:buNone/>
            </a:pPr>
            <a:r>
              <a:rPr lang="ru-RU" noProof="1"/>
              <a:t>Коллективные переговоры – основа здоровых трудовых отношений и основной способ установки справедливой зарплаты и условий труда.</a:t>
            </a:r>
          </a:p>
          <a:p>
            <a:pPr marL="0" indent="0" rtl="0">
              <a:buNone/>
            </a:pPr>
            <a:r>
              <a:rPr lang="ru-RU" b="1" noProof="1">
                <a:solidFill>
                  <a:schemeClr val="accent2"/>
                </a:solidFill>
              </a:rPr>
              <a:t>Основные темы колпереговоров:</a:t>
            </a:r>
          </a:p>
          <a:p>
            <a:pPr marL="18288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noProof="1"/>
              <a:t>заработная плата, </a:t>
            </a:r>
          </a:p>
          <a:p>
            <a:pPr marL="18288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noProof="1"/>
              <a:t>рабочее время,</a:t>
            </a:r>
          </a:p>
          <a:p>
            <a:pPr marL="18288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noProof="1"/>
              <a:t>охрана труда </a:t>
            </a:r>
          </a:p>
          <a:p>
            <a:pPr marL="18288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noProof="1"/>
              <a:t>обучение</a:t>
            </a:r>
          </a:p>
          <a:p>
            <a:pPr marL="18288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noProof="1"/>
              <a:t>равное обращение</a:t>
            </a:r>
          </a:p>
          <a:p>
            <a:pPr marL="0" indent="0">
              <a:buNone/>
            </a:pPr>
            <a:r>
              <a:rPr lang="ru-RU" i="1" noProof="1"/>
              <a:t>«Повышение инклюзивности коллективных переговоров и коллективных договоров является ключевым средством сокращения неравенства и расширения защиты труда».</a:t>
            </a:r>
          </a:p>
          <a:p>
            <a:endParaRPr lang="ru-RU" dirty="0"/>
          </a:p>
        </p:txBody>
      </p:sp>
      <p:pic>
        <p:nvPicPr>
          <p:cNvPr id="1026" name="Picture 2" descr="Екатеринбург | Визит представителя МОТ в Свердловскую область. - БезФормата">
            <a:extLst>
              <a:ext uri="{FF2B5EF4-FFF2-40B4-BE49-F238E27FC236}">
                <a16:creationId xmlns:a16="http://schemas.microsoft.com/office/drawing/2014/main" id="{5A38069F-9B8A-4C14-8B7B-A2272821B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362" y="137134"/>
            <a:ext cx="1664311" cy="245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66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 useBgFill="1"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939E06-B884-48E2-A024-042AA6CB0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1" y="634946"/>
            <a:ext cx="6368142" cy="1450757"/>
          </a:xfrm>
        </p:spPr>
        <p:txBody>
          <a:bodyPr rtlCol="0">
            <a:normAutofit/>
          </a:bodyPr>
          <a:lstStyle/>
          <a:p>
            <a:r>
              <a:rPr lang="ru-RU" b="1" noProof="1">
                <a:solidFill>
                  <a:schemeClr val="accent1"/>
                </a:solidFill>
              </a:rPr>
              <a:t>Уровни коллектиных переговоров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87617" y="2085703"/>
            <a:ext cx="61706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Изображение выглядит как игрушка, кукл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A41CF664-5EDD-4670-9095-2E310E3EA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435617" y="1435614"/>
            <a:ext cx="6862939" cy="3991709"/>
          </a:xfrm>
          <a:prstGeom prst="rect">
            <a:avLst/>
          </a:prstGeom>
        </p:spPr>
      </p:pic>
      <p:sp>
        <p:nvSpPr>
          <p:cNvPr id="12" name="Объект 2">
            <a:extLst>
              <a:ext uri="{FF2B5EF4-FFF2-40B4-BE49-F238E27FC236}">
                <a16:creationId xmlns:a16="http://schemas.microsoft.com/office/drawing/2014/main" id="{54E34126-42EF-4ADB-B3DD-76651C77D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7617" y="2268414"/>
            <a:ext cx="6170685" cy="43258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Степень централизации процесса переговоров </a:t>
            </a:r>
            <a:br>
              <a:rPr lang="ru-RU" dirty="0"/>
            </a:br>
            <a:r>
              <a:rPr lang="ru-RU" dirty="0"/>
              <a:t>и функции, выполняемые коллективными соглашениями, различаются.</a:t>
            </a:r>
          </a:p>
          <a:p>
            <a:pPr marL="914400" indent="-182880">
              <a:buFont typeface="Arial" panose="020B0604020202020204" pitchFamily="34" charset="0"/>
              <a:buChar char="•"/>
            </a:pPr>
            <a:r>
              <a:rPr lang="ru-RU" dirty="0"/>
              <a:t>Локальный (уровень предприятия)</a:t>
            </a:r>
          </a:p>
          <a:p>
            <a:pPr marL="9144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Отраслевой</a:t>
            </a:r>
          </a:p>
          <a:p>
            <a:pPr marL="9144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Национальный</a:t>
            </a:r>
          </a:p>
          <a:p>
            <a:pPr marL="9144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Международный</a:t>
            </a:r>
          </a:p>
          <a:p>
            <a:pPr marL="914400" indent="-18288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ru-RU" dirty="0"/>
              <a:t>Охват коллективными соглашениями зависит </a:t>
            </a:r>
            <a:br>
              <a:rPr lang="ru-RU" dirty="0"/>
            </a:br>
            <a:r>
              <a:rPr lang="ru-RU" dirty="0"/>
              <a:t>от законодательства и может быть как связан с уровнем профсоюзного членства, так и не зависеть от него.</a:t>
            </a:r>
          </a:p>
        </p:txBody>
      </p:sp>
    </p:spTree>
    <p:extLst>
      <p:ext uri="{BB962C8B-B14F-4D97-AF65-F5344CB8AC3E}">
        <p14:creationId xmlns:p14="http://schemas.microsoft.com/office/powerpoint/2010/main" val="184319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A930F3C-4C68-4924-B997-A69D4619F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3773"/>
            <a:ext cx="3200400" cy="668219"/>
          </a:xfrm>
        </p:spPr>
        <p:txBody>
          <a:bodyPr/>
          <a:lstStyle/>
          <a:p>
            <a:r>
              <a:rPr lang="ru-RU" b="1" dirty="0"/>
              <a:t>США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1BCB0E8-DF3D-4545-B889-76098DEC17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240" y="2875667"/>
            <a:ext cx="5699760" cy="3718560"/>
          </a:xfrm>
        </p:spPr>
      </p:pic>
      <p:sp>
        <p:nvSpPr>
          <p:cNvPr id="6" name="Текст 5">
            <a:extLst>
              <a:ext uri="{FF2B5EF4-FFF2-40B4-BE49-F238E27FC236}">
                <a16:creationId xmlns:a16="http://schemas.microsoft.com/office/drawing/2014/main" id="{DEF88064-2BDC-45D3-8E52-0AC3AE550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977714"/>
            <a:ext cx="3200400" cy="3379124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Профсоюзное членство </a:t>
            </a:r>
            <a:r>
              <a:rPr lang="ru-RU" dirty="0"/>
              <a:t>11%</a:t>
            </a:r>
          </a:p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Охват коллективными соглашениями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/>
              <a:t>12%</a:t>
            </a:r>
          </a:p>
          <a:p>
            <a:pPr marL="365760" indent="-91440"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i="1" dirty="0"/>
              <a:t>43% </a:t>
            </a:r>
            <a:r>
              <a:rPr lang="ru-RU" i="1" dirty="0"/>
              <a:t>в госсекторе</a:t>
            </a:r>
            <a:endParaRPr lang="en-US" i="1" dirty="0"/>
          </a:p>
          <a:p>
            <a:pPr marL="365760" indent="-91440"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i="1" dirty="0"/>
              <a:t>&lt;</a:t>
            </a:r>
            <a:r>
              <a:rPr lang="ru-RU" i="1" dirty="0"/>
              <a:t>8% в частном секторе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81EA4DE-48EB-40F5-BF27-8304006ECAE2}"/>
              </a:ext>
            </a:extLst>
          </p:cNvPr>
          <p:cNvSpPr txBox="1">
            <a:spLocks/>
          </p:cNvSpPr>
          <p:nvPr/>
        </p:nvSpPr>
        <p:spPr>
          <a:xfrm>
            <a:off x="6444761" y="342900"/>
            <a:ext cx="5013541" cy="65151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ru-RU" b="1" dirty="0">
                <a:solidFill>
                  <a:schemeClr val="accent2"/>
                </a:solidFill>
              </a:rPr>
              <a:t>Ограниченное право на коллективные переговоры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Единицей переговоров по умолчанию является отдельное предприятие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Работники не могут настаивать на переговорах с несколькими работодателями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Работники не могут оказывать экономическое давление на «нейтрального» работодателя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Работодатели не обязаны распространять условия </a:t>
            </a:r>
            <a:r>
              <a:rPr lang="ru-RU" sz="1800" dirty="0" err="1"/>
              <a:t>колдоговора</a:t>
            </a:r>
            <a:r>
              <a:rPr lang="ru-RU" sz="1800" dirty="0"/>
              <a:t> на подрядчиков и франчайзинговые предприятия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Работники ограничены в праве координировать содержание </a:t>
            </a:r>
            <a:r>
              <a:rPr lang="ru-RU" sz="1800" dirty="0" err="1"/>
              <a:t>колдоговоров</a:t>
            </a:r>
            <a:r>
              <a:rPr lang="ru-RU" sz="1800" dirty="0"/>
              <a:t> на нескольких предприятиях (например, срок действия соглашения)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endParaRPr lang="ru-RU" sz="1800" dirty="0"/>
          </a:p>
          <a:p>
            <a:pPr indent="0">
              <a:buNone/>
            </a:pPr>
            <a:r>
              <a:rPr lang="ru-RU" sz="1400" i="1" dirty="0"/>
              <a:t>Подробнее: </a:t>
            </a:r>
            <a:r>
              <a:rPr lang="en-GB" sz="1400" i="1" dirty="0"/>
              <a:t>https://www.epi.org/publication/collective-bargaining-beyond-the-worksite-how-workers-and-their-unions-build-power-and-set-standards-for-their-industries/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634709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A930F3C-4C68-4924-B997-A69D4619F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3773"/>
            <a:ext cx="3200400" cy="668219"/>
          </a:xfrm>
        </p:spPr>
        <p:txBody>
          <a:bodyPr/>
          <a:lstStyle/>
          <a:p>
            <a:r>
              <a:rPr lang="ru-RU" b="1" dirty="0"/>
              <a:t>Австралия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EF88064-2BDC-45D3-8E52-0AC3AE550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977714"/>
            <a:ext cx="3200400" cy="3379124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Профсоюзное членство </a:t>
            </a:r>
            <a:r>
              <a:rPr lang="ru-RU" dirty="0"/>
              <a:t>14%</a:t>
            </a:r>
          </a:p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Охват коллективными соглашениями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dirty="0"/>
              <a:t>47%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81EA4DE-48EB-40F5-BF27-8304006ECAE2}"/>
              </a:ext>
            </a:extLst>
          </p:cNvPr>
          <p:cNvSpPr txBox="1">
            <a:spLocks/>
          </p:cNvSpPr>
          <p:nvPr/>
        </p:nvSpPr>
        <p:spPr>
          <a:xfrm>
            <a:off x="6444761" y="342900"/>
            <a:ext cx="5013541" cy="6515100"/>
          </a:xfrm>
          <a:prstGeom prst="rect">
            <a:avLst/>
          </a:prstGeom>
        </p:spPr>
        <p:txBody>
          <a:bodyPr vert="horz" lIns="0" tIns="45720" rIns="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ru-RU" b="1" dirty="0">
                <a:solidFill>
                  <a:schemeClr val="accent2"/>
                </a:solidFill>
              </a:rPr>
              <a:t>Основа трудового права – </a:t>
            </a:r>
            <a:r>
              <a:rPr lang="ru-RU" b="1" dirty="0" err="1">
                <a:solidFill>
                  <a:schemeClr val="accent2"/>
                </a:solidFill>
              </a:rPr>
              <a:t>колдоговора</a:t>
            </a:r>
            <a:r>
              <a:rPr lang="ru-RU" b="1" dirty="0">
                <a:solidFill>
                  <a:schemeClr val="accent2"/>
                </a:solidFill>
              </a:rPr>
              <a:t> 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Коллективный договор для одного работодателя (или нескольких «работодателей, объединенных общностью интересов»)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Коллективный договор для нескольких предприятий или работодателей, не объединенных общностью интересов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Договор для вновь открывающегося предприятия</a:t>
            </a:r>
          </a:p>
          <a:p>
            <a:pPr indent="0">
              <a:buNone/>
            </a:pPr>
            <a:endParaRPr lang="ru-RU" sz="1800" dirty="0"/>
          </a:p>
          <a:p>
            <a:pPr indent="0">
              <a:buNone/>
            </a:pPr>
            <a:r>
              <a:rPr lang="ru-RU" sz="1800" dirty="0"/>
              <a:t>Регулирование минимальной заработной платы осуществляется специальной Комиссией по справедливому найму, назначаемой правительством и состоящей из экспертов и представителей отдельных штатов и регионов.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endParaRPr lang="ru-RU" sz="1800" dirty="0"/>
          </a:p>
          <a:p>
            <a:pPr indent="0">
              <a:buNone/>
            </a:pPr>
            <a:br>
              <a:rPr lang="ru-RU" sz="1800" dirty="0"/>
            </a:br>
            <a:endParaRPr lang="ru-RU" sz="1800" dirty="0"/>
          </a:p>
          <a:p>
            <a:pPr indent="0">
              <a:buNone/>
            </a:pPr>
            <a:r>
              <a:rPr lang="ru-RU" sz="1400" i="1" dirty="0"/>
              <a:t>Подробнее: </a:t>
            </a:r>
            <a:r>
              <a:rPr lang="en-GB" sz="1400" i="1" dirty="0"/>
              <a:t>https://www.fairwork.gov.au/how-we-will-help/templates-and-guides/fact-sheets/rights-and-obligations/enterprise-bargaining</a:t>
            </a:r>
            <a:endParaRPr lang="ru-RU" sz="1400" i="1" dirty="0"/>
          </a:p>
        </p:txBody>
      </p:sp>
      <p:pic>
        <p:nvPicPr>
          <p:cNvPr id="7" name="Рисунок 6" descr="Изображение выглядит как текст, дорога, внеш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860AE40-2F7B-4E21-9E2F-14B76D71E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2312374"/>
            <a:ext cx="5980529" cy="392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5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A930F3C-4C68-4924-B997-A69D4619F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63773"/>
            <a:ext cx="3675185" cy="668219"/>
          </a:xfrm>
        </p:spPr>
        <p:txBody>
          <a:bodyPr>
            <a:normAutofit/>
          </a:bodyPr>
          <a:lstStyle/>
          <a:p>
            <a:r>
              <a:rPr lang="ru-RU" b="1" dirty="0"/>
              <a:t>Великобритания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EF88064-2BDC-45D3-8E52-0AC3AE550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977714"/>
            <a:ext cx="3200400" cy="3379124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Профсоюзное членство </a:t>
            </a:r>
            <a:r>
              <a:rPr lang="ru-RU" dirty="0"/>
              <a:t>27%</a:t>
            </a:r>
          </a:p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Охват коллективными соглашениями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/>
              <a:t>29</a:t>
            </a:r>
            <a:r>
              <a:rPr lang="en-US" dirty="0"/>
              <a:t>%</a:t>
            </a:r>
            <a:endParaRPr lang="ru-RU" dirty="0"/>
          </a:p>
          <a:p>
            <a:pPr marL="365760" indent="-91440"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i="1" dirty="0"/>
              <a:t>64</a:t>
            </a:r>
            <a:r>
              <a:rPr lang="en-US" i="1" dirty="0"/>
              <a:t>% </a:t>
            </a:r>
            <a:r>
              <a:rPr lang="ru-RU" i="1" dirty="0"/>
              <a:t>в госсекторе</a:t>
            </a:r>
            <a:endParaRPr lang="en-US" i="1" dirty="0"/>
          </a:p>
          <a:p>
            <a:pPr marL="365760" indent="-91440">
              <a:spcBef>
                <a:spcPts val="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i="1" dirty="0"/>
              <a:t>16% в частном секторе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81EA4DE-48EB-40F5-BF27-8304006ECAE2}"/>
              </a:ext>
            </a:extLst>
          </p:cNvPr>
          <p:cNvSpPr txBox="1">
            <a:spLocks/>
          </p:cNvSpPr>
          <p:nvPr/>
        </p:nvSpPr>
        <p:spPr>
          <a:xfrm>
            <a:off x="4369776" y="342900"/>
            <a:ext cx="7508631" cy="65151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ru-RU" b="1" dirty="0">
                <a:solidFill>
                  <a:schemeClr val="accent2"/>
                </a:solidFill>
              </a:rPr>
              <a:t>Разрушение системы отраслевых соглашений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В частном секторе основной уровень переговоров – отдельное предприятие, причем часто заключаются отдельные соглашения для «синих» и «белых воротничков»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Отраслевые соглашения сохраняются в отдельных секторах, таких как текстильная или мебельная промышленность, но в 1980-е большая часть объединений работодателей распалась или отказалась вести коллективные переговоры. Отраслевое соглашение не считается юридически обязательным для работодателей, даже если они являются членами федерации, подписавшей его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В госсекторе в целом преобладают отраслевые соглашения, но целый ряд учреждений также переходят на локальные </a:t>
            </a:r>
            <a:r>
              <a:rPr lang="ru-RU" sz="1800" dirty="0" err="1"/>
              <a:t>колдоговора</a:t>
            </a:r>
            <a:endParaRPr lang="ru-RU" sz="1800" dirty="0"/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Заработные платы некоторых работников госсектора, таких как учителя и часть сотрудников медицинских и пенитенциарных служб, регулируются органами по пересмотру заработной платы, а не колдоговорными механизмами. Эти органы представляют правительству рекомендации по оплате труда, которые затем обычно утверждаются</a:t>
            </a:r>
            <a:endParaRPr lang="en-US" sz="1800" dirty="0"/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Национальный профцентр </a:t>
            </a:r>
            <a:r>
              <a:rPr lang="en-US" sz="1800" dirty="0"/>
              <a:t>TUC </a:t>
            </a:r>
            <a:r>
              <a:rPr lang="ru-RU" sz="1800" dirty="0"/>
              <a:t>не участвует в переговорах с 1970-х</a:t>
            </a:r>
          </a:p>
          <a:p>
            <a:pPr indent="0">
              <a:buNone/>
            </a:pPr>
            <a:r>
              <a:rPr lang="ru-RU" sz="1400" i="1" dirty="0"/>
              <a:t>Подробнее: </a:t>
            </a:r>
            <a:r>
              <a:rPr lang="en-GB" sz="1400" i="1" dirty="0"/>
              <a:t>https://www.worker-participation.eu/National-Industrial-Relations/Countries/United-Kingdom/Collective-Bargaining</a:t>
            </a:r>
            <a:endParaRPr lang="ru-RU" sz="1400" i="1" dirty="0"/>
          </a:p>
        </p:txBody>
      </p:sp>
      <p:pic>
        <p:nvPicPr>
          <p:cNvPr id="3" name="Рисунок 2" descr="Изображение выглядит как текст, будка, здание, газета&#10;&#10;Автоматически созданное описание">
            <a:extLst>
              <a:ext uri="{FF2B5EF4-FFF2-40B4-BE49-F238E27FC236}">
                <a16:creationId xmlns:a16="http://schemas.microsoft.com/office/drawing/2014/main" id="{1CDB2C36-9895-4779-8AD4-A98F4FCC5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8" y="3840040"/>
            <a:ext cx="3613638" cy="241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75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A930F3C-4C68-4924-B997-A69D4619F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63773"/>
            <a:ext cx="3675185" cy="668219"/>
          </a:xfrm>
        </p:spPr>
        <p:txBody>
          <a:bodyPr>
            <a:normAutofit/>
          </a:bodyPr>
          <a:lstStyle/>
          <a:p>
            <a:r>
              <a:rPr lang="ru-RU" b="1" dirty="0"/>
              <a:t>Франция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EF88064-2BDC-45D3-8E52-0AC3AE550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977714"/>
            <a:ext cx="3200400" cy="3379124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Профсоюзное членство </a:t>
            </a:r>
            <a:r>
              <a:rPr lang="ru-RU" dirty="0"/>
              <a:t>8%</a:t>
            </a:r>
          </a:p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Охват коллективными соглашениями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/>
              <a:t>98</a:t>
            </a:r>
            <a:r>
              <a:rPr lang="en-US" dirty="0"/>
              <a:t>%</a:t>
            </a: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81EA4DE-48EB-40F5-BF27-8304006ECAE2}"/>
              </a:ext>
            </a:extLst>
          </p:cNvPr>
          <p:cNvSpPr txBox="1">
            <a:spLocks/>
          </p:cNvSpPr>
          <p:nvPr/>
        </p:nvSpPr>
        <p:spPr>
          <a:xfrm>
            <a:off x="4369776" y="342900"/>
            <a:ext cx="7508631" cy="65151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ru-RU" b="1" dirty="0">
                <a:solidFill>
                  <a:schemeClr val="accent2"/>
                </a:solidFill>
              </a:rPr>
              <a:t>Отраслевые соглашения – основа системы</a:t>
            </a:r>
          </a:p>
          <a:p>
            <a:pPr marL="377190" indent="-285750">
              <a:buFont typeface="Arial" panose="020B0604020202020204" pitchFamily="34" charset="0"/>
              <a:buChar char="•"/>
            </a:pPr>
            <a:r>
              <a:rPr lang="ru-RU" sz="1800" dirty="0"/>
              <a:t>Коллективные переговоры проводятся на национальном, отраслевом и корпоративном уровнях, и на каждом уровне существуют подробные правила о том, кто может вести переговоры, и требования для того, чтобы соглашение было действительным. </a:t>
            </a:r>
          </a:p>
          <a:p>
            <a:pPr marL="377190" indent="-285750">
              <a:buFont typeface="Arial" panose="020B0604020202020204" pitchFamily="34" charset="0"/>
              <a:buChar char="•"/>
            </a:pPr>
            <a:r>
              <a:rPr lang="ru-RU" sz="1800" dirty="0"/>
              <a:t>Отраслевые соглашения создают охват, однако законодательство 2017 года дает в ряде вопросов приоритет </a:t>
            </a:r>
            <a:r>
              <a:rPr lang="ru-RU" sz="1800" dirty="0" err="1"/>
              <a:t>колдоговорам</a:t>
            </a:r>
            <a:r>
              <a:rPr lang="ru-RU" sz="1800" dirty="0"/>
              <a:t> на уровне предприятий.</a:t>
            </a:r>
          </a:p>
          <a:p>
            <a:pPr indent="0">
              <a:buNone/>
            </a:pPr>
            <a:r>
              <a:rPr lang="ru-RU" sz="1400" i="1" dirty="0"/>
              <a:t>Подробнее: </a:t>
            </a:r>
            <a:r>
              <a:rPr lang="en-GB" sz="1400" i="1" dirty="0"/>
              <a:t>https://www.worker-participation.eu/National-Industrial-Relations/Countries/France/Collective-Bargaining</a:t>
            </a:r>
            <a:endParaRPr lang="ru-RU" sz="1400" i="1" dirty="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995CD46-7F01-4189-82A8-ADE637DD77D4}"/>
              </a:ext>
            </a:extLst>
          </p:cNvPr>
          <p:cNvGrpSpPr/>
          <p:nvPr/>
        </p:nvGrpSpPr>
        <p:grpSpPr>
          <a:xfrm>
            <a:off x="0" y="3639685"/>
            <a:ext cx="12192000" cy="2712494"/>
            <a:chOff x="-662721" y="3426527"/>
            <a:chExt cx="14238040" cy="3167700"/>
          </a:xfrm>
        </p:grpSpPr>
        <p:pic>
          <p:nvPicPr>
            <p:cNvPr id="2050" name="Picture 2" descr="People march with labour union flags and banners at a demonstration to protest the proposed labour law reforms in Nantes, France, May 17, 2016. ">
              <a:extLst>
                <a:ext uri="{FF2B5EF4-FFF2-40B4-BE49-F238E27FC236}">
                  <a16:creationId xmlns:a16="http://schemas.microsoft.com/office/drawing/2014/main" id="{3366BA2D-DD48-4E20-B78E-90014DEF51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62721" y="3429000"/>
              <a:ext cx="4747841" cy="3165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A banner reads ">
              <a:extLst>
                <a:ext uri="{FF2B5EF4-FFF2-40B4-BE49-F238E27FC236}">
                  <a16:creationId xmlns:a16="http://schemas.microsoft.com/office/drawing/2014/main" id="{CDE80146-AD04-4958-A33A-53277618A6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121" y="3428999"/>
              <a:ext cx="4747842" cy="31652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ow the EU pushed France to reforms of labour law | Corporate Europe  Observatory">
              <a:extLst>
                <a:ext uri="{FF2B5EF4-FFF2-40B4-BE49-F238E27FC236}">
                  <a16:creationId xmlns:a16="http://schemas.microsoft.com/office/drawing/2014/main" id="{D53F009A-0B67-4FF8-8C7B-D9B0C3334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7478" y="3426527"/>
              <a:ext cx="4747841" cy="316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9168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A930F3C-4C68-4924-B997-A69D4619F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263773"/>
            <a:ext cx="3675185" cy="668219"/>
          </a:xfrm>
        </p:spPr>
        <p:txBody>
          <a:bodyPr>
            <a:normAutofit/>
          </a:bodyPr>
          <a:lstStyle/>
          <a:p>
            <a:r>
              <a:rPr lang="ru-RU" b="1" dirty="0"/>
              <a:t>Финляндия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DEF88064-2BDC-45D3-8E52-0AC3AE550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977714"/>
            <a:ext cx="3200400" cy="3379124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Профсоюзное членство </a:t>
            </a:r>
            <a:r>
              <a:rPr lang="ru-RU" dirty="0"/>
              <a:t>74%</a:t>
            </a:r>
          </a:p>
          <a:p>
            <a:r>
              <a:rPr lang="ru-RU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Охват коллективными соглашениями</a:t>
            </a:r>
            <a:r>
              <a:rPr 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/>
              <a:t>91</a:t>
            </a:r>
            <a:r>
              <a:rPr lang="en-US" dirty="0"/>
              <a:t>%</a:t>
            </a:r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D81EA4DE-48EB-40F5-BF27-8304006ECAE2}"/>
              </a:ext>
            </a:extLst>
          </p:cNvPr>
          <p:cNvSpPr txBox="1">
            <a:spLocks/>
          </p:cNvSpPr>
          <p:nvPr/>
        </p:nvSpPr>
        <p:spPr>
          <a:xfrm>
            <a:off x="4369776" y="342900"/>
            <a:ext cx="7508631" cy="65151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ru-RU" b="1" dirty="0">
                <a:solidFill>
                  <a:schemeClr val="accent2"/>
                </a:solidFill>
              </a:rPr>
              <a:t>Обратно к Национальному соглашению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С 1968 по 2006 год основным уровнем коллективных переговоров в Финляндии оставался национальный при активном участии правительства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В 2007 году было принято решение о переносе основных переговоров на отраслевой уровень и о расширении круга вопросов, регулируемых </a:t>
            </a:r>
            <a:r>
              <a:rPr lang="ru-RU" sz="1800" dirty="0" err="1"/>
              <a:t>колдоговором</a:t>
            </a:r>
            <a:r>
              <a:rPr lang="ru-RU" sz="1800" dirty="0"/>
              <a:t> на уровне предприятия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Однако последовавший в 2009 году экономический кризис заставил работодателей вернуться к национальной системе переговоров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Переговоры на отраслевом уровне устанавливают заработные платы и базовые условия, обеспечивая минимальный стандарт, который в большинстве случаев является обязательным для всех работодателей в секторе, независимо от того, являются они членами организации работодателей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На уровне предприятия колдоговор может оговаривать условия гибкой занятости и различные исключения из отраслевого соглашения</a:t>
            </a:r>
          </a:p>
          <a:p>
            <a:pPr marL="274320" indent="-182880">
              <a:buFont typeface="Arial" panose="020B0604020202020204" pitchFamily="34" charset="0"/>
              <a:buChar char="•"/>
            </a:pPr>
            <a:r>
              <a:rPr lang="ru-RU" sz="1800" dirty="0"/>
              <a:t>В стране постоянно действует Национальная трехсторонняя комиссия</a:t>
            </a:r>
          </a:p>
          <a:p>
            <a:pPr indent="0">
              <a:buNone/>
            </a:pPr>
            <a:r>
              <a:rPr lang="ru-RU" sz="1400" i="1" dirty="0"/>
              <a:t>Подробнее: </a:t>
            </a:r>
            <a:r>
              <a:rPr lang="en-GB" sz="1400" i="1" dirty="0"/>
              <a:t>https://www.worker-participation.eu/National-Industrial-Relations/Countries/Finland/Collective-Bargaining</a:t>
            </a:r>
            <a:endParaRPr lang="ru-RU" sz="1400" i="1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45D184F7-533D-4E5B-B3C1-2843BA771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483485"/>
              </p:ext>
            </p:extLst>
          </p:nvPr>
        </p:nvGraphicFramePr>
        <p:xfrm>
          <a:off x="1" y="2208460"/>
          <a:ext cx="4044462" cy="4013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952160" imgH="4914000" progId="">
                  <p:embed/>
                </p:oleObj>
              </mc:Choice>
              <mc:Fallback>
                <p:oleObj r:id="rId2" imgW="4952160" imgH="49140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" y="2208460"/>
                        <a:ext cx="4044462" cy="4013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2054632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спектива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633_TF22581678.potx" id="{FACD1DED-42AB-4244-AACE-83F1A6000705}" vid="{74BAC70B-DA3E-4195-B22C-F0ADEA18A769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451C01-71EB-4236-9458-377C31D5C0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5550B3-F1C0-4D73-82FC-DDABEC8F095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D226911E-AE6C-4963-864C-FEDEB2DC77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Ретроспектива</Template>
  <TotalTime>1171</TotalTime>
  <Words>737</Words>
  <Application>Microsoft Office PowerPoint</Application>
  <PresentationFormat>Широкоэкранный</PresentationFormat>
  <Paragraphs>77</Paragraphs>
  <Slides>8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Ретроспектива</vt:lpstr>
      <vt:lpstr>Международная практика коллективно-договорных отношений</vt:lpstr>
      <vt:lpstr>Коллективные переговоры – фундаментальное право</vt:lpstr>
      <vt:lpstr>Уровни коллектиных переговоров</vt:lpstr>
      <vt:lpstr>США</vt:lpstr>
      <vt:lpstr>Австралия</vt:lpstr>
      <vt:lpstr>Великобритания</vt:lpstr>
      <vt:lpstr>Франция</vt:lpstr>
      <vt:lpstr>Финляндия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Международная практика коллективно-договорных отношений</dc:title>
  <dc:creator>Maria Kurzina</dc:creator>
  <cp:lastModifiedBy>Maria Kurzina</cp:lastModifiedBy>
  <cp:revision>58</cp:revision>
  <dcterms:created xsi:type="dcterms:W3CDTF">2021-02-02T12:26:36Z</dcterms:created>
  <dcterms:modified xsi:type="dcterms:W3CDTF">2021-02-03T07:57:43Z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